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11305309"/>
  <p:notesSz cx="11305309" cy="14630400"/>
  <p:embeddedFontLst>
    <p:embeddedFont>
      <p:font typeface="Sora"/>
      <p:regular r:id="rId20"/>
    </p:embeddedFont>
    <p:embeddedFont>
      <p:font typeface="Sora"/>
      <p:regular r:id="rId21"/>
    </p:embeddedFont>
    <p:embeddedFont>
      <p:font typeface="Noto Sans TC"/>
      <p:regular r:id="rId22"/>
    </p:embeddedFont>
    <p:embeddedFont>
      <p:font typeface="Noto Sans TC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1130245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2619804"/>
            <a:ext cx="7264956" cy="23147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100"/>
              </a:lnSpc>
              <a:buNone/>
            </a:pPr>
            <a:r>
              <a:rPr lang="en-US" sz="7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Quasi-Convex Programming</a:t>
            </a:r>
            <a:endParaRPr lang="en-US" sz="7250" dirty="0"/>
          </a:p>
        </p:txBody>
      </p:sp>
      <p:sp>
        <p:nvSpPr>
          <p:cNvPr id="4" name="Text 1"/>
          <p:cNvSpPr/>
          <p:nvPr/>
        </p:nvSpPr>
        <p:spPr>
          <a:xfrm>
            <a:off x="939522" y="5337097"/>
            <a:ext cx="7264956" cy="2576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is a powerful optimization technique with diverse applications in electronic design automation. It enables solving complex problems by leveraging the properties of quasi-convex functions - a class of functions that generalize the well-known convex functions.</a:t>
            </a:r>
            <a:endParaRPr lang="en-US" sz="2100" dirty="0"/>
          </a:p>
        </p:txBody>
      </p:sp>
      <p:sp>
        <p:nvSpPr>
          <p:cNvPr id="5" name="Shape 2"/>
          <p:cNvSpPr/>
          <p:nvPr/>
        </p:nvSpPr>
        <p:spPr>
          <a:xfrm>
            <a:off x="939522" y="8235797"/>
            <a:ext cx="429458" cy="429353"/>
          </a:xfrm>
          <a:prstGeom prst="roundRect">
            <a:avLst>
              <a:gd name="adj" fmla="val 2129503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142" y="8243415"/>
            <a:ext cx="414218" cy="41411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03164" y="8215799"/>
            <a:ext cx="2815114" cy="46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650"/>
              </a:lnSpc>
              <a:buNone/>
            </a:pPr>
            <a:r>
              <a:rPr lang="en-US" sz="26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by Wai-Shing Luk</a:t>
            </a:r>
            <a:endParaRPr lang="en-US" sz="2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1775858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Power Optimization in VLSI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425922" y="3855846"/>
            <a:ext cx="7264956" cy="5673604"/>
          </a:xfrm>
          <a:prstGeom prst="roundRect">
            <a:avLst>
              <a:gd name="adj" fmla="val 71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41162" y="3871083"/>
            <a:ext cx="7234476" cy="119604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09529" y="4039634"/>
            <a:ext cx="30766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Objective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0330577" y="4039634"/>
            <a:ext cx="3076694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Minimize power consumption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441162" y="5067130"/>
            <a:ext cx="7234476" cy="119604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709529" y="5235681"/>
            <a:ext cx="30766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Constraints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10330577" y="5235681"/>
            <a:ext cx="3076694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Performance, area, and reliability requirements</a:t>
            </a:r>
            <a:endParaRPr lang="en-US" sz="2100" dirty="0"/>
          </a:p>
        </p:txBody>
      </p:sp>
      <p:sp>
        <p:nvSpPr>
          <p:cNvPr id="11" name="Shape 8"/>
          <p:cNvSpPr/>
          <p:nvPr/>
        </p:nvSpPr>
        <p:spPr>
          <a:xfrm>
            <a:off x="6441162" y="6263176"/>
            <a:ext cx="7234476" cy="16255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709529" y="6431728"/>
            <a:ext cx="30766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Approach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0330577" y="6431728"/>
            <a:ext cx="3076694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 power as a quasi-convex function of design parameters</a:t>
            </a:r>
            <a:endParaRPr lang="en-US" sz="2100" dirty="0"/>
          </a:p>
        </p:txBody>
      </p:sp>
      <p:sp>
        <p:nvSpPr>
          <p:cNvPr id="14" name="Shape 11"/>
          <p:cNvSpPr/>
          <p:nvPr/>
        </p:nvSpPr>
        <p:spPr>
          <a:xfrm>
            <a:off x="6441162" y="7888695"/>
            <a:ext cx="7234476" cy="16255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709529" y="8057247"/>
            <a:ext cx="3076694" cy="429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Benefits</a:t>
            </a:r>
            <a:endParaRPr lang="en-US" sz="2100" dirty="0"/>
          </a:p>
        </p:txBody>
      </p:sp>
      <p:sp>
        <p:nvSpPr>
          <p:cNvPr id="16" name="Text 13"/>
          <p:cNvSpPr/>
          <p:nvPr/>
        </p:nvSpPr>
        <p:spPr>
          <a:xfrm>
            <a:off x="10330577" y="8057247"/>
            <a:ext cx="3076694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Global optimality, efficient algorithms, scalable solutions</a:t>
            </a:r>
            <a:endParaRPr lang="en-US" sz="21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3359597"/>
            <a:ext cx="6711077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Yield Optimization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4869177"/>
            <a:ext cx="3813334" cy="83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Manufacturing Variability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39522" y="5975949"/>
            <a:ext cx="3813334" cy="1717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model the impact of process variations on circuit performance and yield.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5415320" y="4869177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Robust Design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15320" y="5556714"/>
            <a:ext cx="3813334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optimization can generate designs that are less sensitive to manufacturing uncertainties, improving overall yield.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891117" y="4869177"/>
            <a:ext cx="3452336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Statistical Modeling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1117" y="5556714"/>
            <a:ext cx="3813334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can leverage statistical techniques to optimize for manufacturability and yield targets.</a:t>
            </a:r>
            <a:endParaRPr lang="en-US" sz="21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354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4340788"/>
            <a:ext cx="6711077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Future Directions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2" y="5883936"/>
            <a:ext cx="604004" cy="60385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156335" y="5984519"/>
            <a:ext cx="170378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1811893" y="5883936"/>
            <a:ext cx="3199209" cy="83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Emerging Applications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811893" y="6883340"/>
            <a:ext cx="3199209" cy="343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Expanding the use of quasi-convex programming to new domains in electronic design automation, such as RF circuit design and machine learning-based EDA.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5279469" y="5883936"/>
            <a:ext cx="604004" cy="60385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5456039" y="5984519"/>
            <a:ext cx="250865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6151840" y="5883936"/>
            <a:ext cx="3199209" cy="83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Algorithmic Advances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6151840" y="6883340"/>
            <a:ext cx="3199209" cy="30063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Developing more efficient and scalable quasi-convex optimization algorithms to handle the increasing complexity of modern electronic designs.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9619417" y="5883936"/>
            <a:ext cx="604004" cy="60385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9796582" y="5984519"/>
            <a:ext cx="249674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10491787" y="5883936"/>
            <a:ext cx="3199209" cy="83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Integration with EDA Tools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10491787" y="6883340"/>
            <a:ext cx="3199209" cy="34357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Seamlessly integrating quasi-convex programming techniques into mainstream electronic design automation software for broader industry adoption.</a:t>
            </a:r>
            <a:endParaRPr lang="en-US" sz="21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4810137"/>
            <a:ext cx="12751356" cy="16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200"/>
              </a:lnSpc>
              <a:buNone/>
            </a:pPr>
            <a:r>
              <a:rPr lang="en-US" sz="1055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🙋</a:t>
            </a:r>
            <a:pPr algn="ctr" indent="0" marL="0">
              <a:lnSpc>
                <a:spcPts val="13200"/>
              </a:lnSpc>
              <a:buNone/>
            </a:pPr>
            <a:r>
              <a:rPr lang="en-US" sz="105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 Q &amp; A</a:t>
            </a:r>
            <a:endParaRPr lang="en-US" sz="10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3144860"/>
            <a:ext cx="9000649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Definitions and Properties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4654441"/>
            <a:ext cx="3813334" cy="83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Quasi-Convex Functions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39522" y="5761213"/>
            <a:ext cx="3813334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 function is quasi-convex if its sublevel sets are convex. This allows for more flexibility compared to traditional convex optimization.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5415320" y="4654441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Key Properties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15320" y="5341978"/>
            <a:ext cx="3813334" cy="25768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functions preserve many desirable properties of convex functions, such as local optimality implying global optimality.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891117" y="4654441"/>
            <a:ext cx="3722013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Practical Significance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1117" y="5341978"/>
            <a:ext cx="3813334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enable solving a wide range of non-convex problems in electronic design automation efficiently.</a:t>
            </a:r>
            <a:endParaRPr lang="en-US" sz="21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354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4619445"/>
            <a:ext cx="12712184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Examples of Quasi-Convex Functions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2" y="6162593"/>
            <a:ext cx="469702" cy="469586"/>
          </a:xfrm>
          <a:prstGeom prst="roundRect">
            <a:avLst>
              <a:gd name="adj" fmla="val 8575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677591" y="6162593"/>
            <a:ext cx="5206127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Square Root of Absolute Value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677591" y="6742762"/>
            <a:ext cx="5503426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$\sqrt{|y|}$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quasi-convex on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$\mathbb{R}$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7449383" y="6162593"/>
            <a:ext cx="469702" cy="469586"/>
          </a:xfrm>
          <a:prstGeom prst="roundRect">
            <a:avLst>
              <a:gd name="adj" fmla="val 8575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8187452" y="6162593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Logarithm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8187452" y="6742762"/>
            <a:ext cx="5503426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$\log(y)$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quasi-linear on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$\mathbb{R}_{++}$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939522" y="8171876"/>
            <a:ext cx="469702" cy="469586"/>
          </a:xfrm>
          <a:prstGeom prst="roundRect">
            <a:avLst>
              <a:gd name="adj" fmla="val 8575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677591" y="8171876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Product Function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1677591" y="8752044"/>
            <a:ext cx="5503426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$f(x, y) = x y$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quasi-concave on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$\mathbb{R}_{++}^2$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2100" dirty="0"/>
          </a:p>
        </p:txBody>
      </p:sp>
      <p:sp>
        <p:nvSpPr>
          <p:cNvPr id="13" name="Shape 10"/>
          <p:cNvSpPr/>
          <p:nvPr/>
        </p:nvSpPr>
        <p:spPr>
          <a:xfrm>
            <a:off x="7449383" y="8171876"/>
            <a:ext cx="469702" cy="469586"/>
          </a:xfrm>
          <a:prstGeom prst="roundRect">
            <a:avLst>
              <a:gd name="adj" fmla="val 8575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8187452" y="8171876"/>
            <a:ext cx="4509492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Linear-Fractional Function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8187452" y="8752044"/>
            <a:ext cx="5503426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$f(x) = (a^{\mathsf{T}} x + b)/(c^{\mathsf{T}} x + d)$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with domain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${x \,|\, c^{\mathsf{T}} x + d &gt; 0 }$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2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39522" y="2940242"/>
            <a:ext cx="127513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Properties of Quasi-Convex Functions</a:t>
            </a:r>
            <a:endParaRPr lang="en-US" sz="5250" dirty="0"/>
          </a:p>
        </p:txBody>
      </p:sp>
      <p:sp>
        <p:nvSpPr>
          <p:cNvPr id="3" name="Text 1"/>
          <p:cNvSpPr/>
          <p:nvPr/>
        </p:nvSpPr>
        <p:spPr>
          <a:xfrm>
            <a:off x="939522" y="5288532"/>
            <a:ext cx="3677722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Convex Sublevel Sets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39522" y="5976068"/>
            <a:ext cx="3813334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If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quasi-convex, there exists a family of convex functions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φt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such that the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-sublevel set of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the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0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-sublevel set of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φt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2100" dirty="0"/>
          </a:p>
        </p:txBody>
      </p:sp>
      <p:sp>
        <p:nvSpPr>
          <p:cNvPr id="5" name="Text 3"/>
          <p:cNvSpPr/>
          <p:nvPr/>
        </p:nvSpPr>
        <p:spPr>
          <a:xfrm>
            <a:off x="5415320" y="5288532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Monotonicity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15320" y="5976068"/>
            <a:ext cx="3813334" cy="1717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φt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non-increasing with respect to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for fixed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β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meaning the sublevel sets of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are nested.</a:t>
            </a:r>
            <a:endParaRPr lang="en-US" sz="2100" dirty="0"/>
          </a:p>
        </p:txBody>
      </p:sp>
      <p:sp>
        <p:nvSpPr>
          <p:cNvPr id="7" name="Text 5"/>
          <p:cNvSpPr/>
          <p:nvPr/>
        </p:nvSpPr>
        <p:spPr>
          <a:xfrm>
            <a:off x="9891117" y="5288532"/>
            <a:ext cx="3478173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Fractional Functions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1117" y="5976068"/>
            <a:ext cx="3813334" cy="21473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 example of a quasi-convex function is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f(β) = p(β)/q(β)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where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convex,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is concave,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p(β) ≥ 0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, and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q(β) &gt; 0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on the domain of </a:t>
            </a:r>
            <a:pPr indent="0" marL="0">
              <a:lnSpc>
                <a:spcPts val="3350"/>
              </a:lnSpc>
              <a:buNone/>
            </a:pPr>
            <a:r>
              <a:rPr lang="en-US" sz="21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</a:t>
            </a:r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.</a:t>
            </a:r>
            <a:endParaRPr lang="en-US" sz="21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5922" y="1518151"/>
            <a:ext cx="7264956" cy="16774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Optimization Problems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6425922" y="3900008"/>
            <a:ext cx="604004" cy="60385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6642735" y="4000591"/>
            <a:ext cx="170378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298293" y="3900008"/>
            <a:ext cx="4662845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Constraint Formulations </a:t>
            </a:r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🤔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298293" y="4480176"/>
            <a:ext cx="639258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constraints can model a variety of non-convex requirements in electronic design.</a:t>
            </a:r>
            <a:endParaRPr lang="en-US" sz="2100" dirty="0"/>
          </a:p>
        </p:txBody>
      </p:sp>
      <p:sp>
        <p:nvSpPr>
          <p:cNvPr id="8" name="Shape 5"/>
          <p:cNvSpPr/>
          <p:nvPr/>
        </p:nvSpPr>
        <p:spPr>
          <a:xfrm>
            <a:off x="6425922" y="5909290"/>
            <a:ext cx="604004" cy="60385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>
          <a:xfrm>
            <a:off x="6602492" y="6009874"/>
            <a:ext cx="250865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7298293" y="5909290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Global Optimality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298293" y="6489459"/>
            <a:ext cx="6392585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optimization can often guarantee global optimality, unlike general non-convex programming.</a:t>
            </a:r>
            <a:endParaRPr lang="en-US" sz="2100" dirty="0"/>
          </a:p>
        </p:txBody>
      </p:sp>
      <p:sp>
        <p:nvSpPr>
          <p:cNvPr id="12" name="Shape 9"/>
          <p:cNvSpPr/>
          <p:nvPr/>
        </p:nvSpPr>
        <p:spPr>
          <a:xfrm>
            <a:off x="6425922" y="8348045"/>
            <a:ext cx="604004" cy="603856"/>
          </a:xfrm>
          <a:prstGeom prst="roundRect">
            <a:avLst>
              <a:gd name="adj" fmla="val 6668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>
          <a:xfrm>
            <a:off x="6603087" y="8448628"/>
            <a:ext cx="249674" cy="4025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7298293" y="8348045"/>
            <a:ext cx="3422094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Efficient Algorithms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298293" y="8928214"/>
            <a:ext cx="6392585" cy="858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Specialized algorithms have been developed to solve quasi-convex programs effectively.</a:t>
            </a:r>
            <a:endParaRPr lang="en-US" sz="2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354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4478510"/>
            <a:ext cx="11102340" cy="8387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Solving Quasi-Convex Programs</a:t>
            </a:r>
            <a:endParaRPr lang="en-US" sz="52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522" y="5719789"/>
            <a:ext cx="4250412" cy="107344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207889" y="7195803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Bisection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1207889" y="7775971"/>
            <a:ext cx="3713678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Iterative algorithms that leverage the quasi-convexity of the objective function.</a:t>
            </a:r>
            <a:endParaRPr lang="en-US" sz="2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934" y="5719789"/>
            <a:ext cx="4250412" cy="107344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458301" y="7195803"/>
            <a:ext cx="3661886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Outer Approximation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5458301" y="7775971"/>
            <a:ext cx="3713678" cy="1717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Constructing a sequence of convex relaxations to solve the original non-convex problem.</a:t>
            </a:r>
            <a:endParaRPr lang="en-US" sz="2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0347" y="5719789"/>
            <a:ext cx="4250412" cy="107344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08713" y="7195803"/>
            <a:ext cx="3713678" cy="838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Geometric Programming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>
            <a:off x="9708713" y="8195206"/>
            <a:ext cx="3713678" cy="17178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Transforming certain quasi-convex problems into an equivalent convex formulation.</a:t>
            </a:r>
            <a:endParaRPr lang="en-US" sz="21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54842" y="1037375"/>
            <a:ext cx="6262211" cy="7751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100"/>
              </a:lnSpc>
              <a:buNone/>
            </a:pPr>
            <a:r>
              <a:rPr lang="en-US" sz="48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Applications in EDA</a:t>
            </a:r>
            <a:endParaRPr lang="en-US" sz="4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842" y="2184619"/>
            <a:ext cx="620316" cy="62016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354842" y="3052848"/>
            <a:ext cx="3101578" cy="387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Circuit Design</a:t>
            </a:r>
            <a:endParaRPr lang="en-US" sz="2400" dirty="0"/>
          </a:p>
        </p:txBody>
      </p:sp>
      <p:sp>
        <p:nvSpPr>
          <p:cNvPr id="6" name="Text 2"/>
          <p:cNvSpPr/>
          <p:nvPr/>
        </p:nvSpPr>
        <p:spPr>
          <a:xfrm>
            <a:off x="6354842" y="3589212"/>
            <a:ext cx="7407116" cy="793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optimization can be applied to analog circuit design, device sizing, and other circuit-level problems.</a:t>
            </a:r>
            <a:endParaRPr lang="en-US" sz="19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842" y="5127122"/>
            <a:ext cx="620316" cy="62016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354842" y="5995351"/>
            <a:ext cx="3101578" cy="387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VLSI Design</a:t>
            </a:r>
            <a:endParaRPr lang="en-US" sz="2400" dirty="0"/>
          </a:p>
        </p:txBody>
      </p:sp>
      <p:sp>
        <p:nvSpPr>
          <p:cNvPr id="9" name="Text 4"/>
          <p:cNvSpPr/>
          <p:nvPr/>
        </p:nvSpPr>
        <p:spPr>
          <a:xfrm>
            <a:off x="6354842" y="6531716"/>
            <a:ext cx="7407116" cy="793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Power optimization, yield maximization, and other VLSI design challenges can be formulated as quasi-convex programs.</a:t>
            </a:r>
            <a:endParaRPr lang="en-US" sz="19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4842" y="8069626"/>
            <a:ext cx="620316" cy="62016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354842" y="8937855"/>
            <a:ext cx="3101578" cy="3875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EDA Tools</a:t>
            </a:r>
            <a:endParaRPr lang="en-US" sz="2400" dirty="0"/>
          </a:p>
        </p:txBody>
      </p:sp>
      <p:sp>
        <p:nvSpPr>
          <p:cNvPr id="12" name="Text 6"/>
          <p:cNvSpPr/>
          <p:nvPr/>
        </p:nvSpPr>
        <p:spPr>
          <a:xfrm>
            <a:off x="6354842" y="9474219"/>
            <a:ext cx="7407116" cy="7937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is being increasingly integrated into modern electronic design automation (EDA) software tools.</a:t>
            </a:r>
            <a:endParaRPr lang="en-US" sz="19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312" y="1153790"/>
            <a:ext cx="7496175" cy="14707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750"/>
              </a:lnSpc>
              <a:buNone/>
            </a:pPr>
            <a:r>
              <a:rPr lang="en-US" sz="460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Placement and Routing Optimization</a:t>
            </a:r>
            <a:endParaRPr lang="en-US" sz="4600" dirty="0"/>
          </a:p>
        </p:txBody>
      </p:sp>
      <p:sp>
        <p:nvSpPr>
          <p:cNvPr id="4" name="Shape 1"/>
          <p:cNvSpPr/>
          <p:nvPr/>
        </p:nvSpPr>
        <p:spPr>
          <a:xfrm>
            <a:off x="6648093" y="2977500"/>
            <a:ext cx="30480" cy="7173900"/>
          </a:xfrm>
          <a:prstGeom prst="roundRect">
            <a:avLst>
              <a:gd name="adj" fmla="val 115850"/>
            </a:avLst>
          </a:prstGeom>
          <a:solidFill>
            <a:srgbClr val="3F3F44"/>
          </a:solidFill>
          <a:ln/>
        </p:spPr>
      </p:sp>
      <p:sp>
        <p:nvSpPr>
          <p:cNvPr id="5" name="Shape 2"/>
          <p:cNvSpPr/>
          <p:nvPr/>
        </p:nvSpPr>
        <p:spPr>
          <a:xfrm>
            <a:off x="6897648" y="3491724"/>
            <a:ext cx="823913" cy="30473"/>
          </a:xfrm>
          <a:prstGeom prst="roundRect">
            <a:avLst>
              <a:gd name="adj" fmla="val 115877"/>
            </a:avLst>
          </a:prstGeom>
          <a:solidFill>
            <a:srgbClr val="3F3F44"/>
          </a:solidFill>
          <a:ln/>
        </p:spPr>
      </p:sp>
      <p:sp>
        <p:nvSpPr>
          <p:cNvPr id="6" name="Shape 3"/>
          <p:cNvSpPr/>
          <p:nvPr/>
        </p:nvSpPr>
        <p:spPr>
          <a:xfrm>
            <a:off x="6398538" y="3242230"/>
            <a:ext cx="529590" cy="529460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7" name="Text 4"/>
          <p:cNvSpPr/>
          <p:nvPr/>
        </p:nvSpPr>
        <p:spPr>
          <a:xfrm>
            <a:off x="6588562" y="3330433"/>
            <a:ext cx="149423" cy="35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1</a:t>
            </a:r>
            <a:endParaRPr lang="en-US" sz="2750" dirty="0"/>
          </a:p>
        </p:txBody>
      </p:sp>
      <p:sp>
        <p:nvSpPr>
          <p:cNvPr id="8" name="Text 5"/>
          <p:cNvSpPr/>
          <p:nvPr/>
        </p:nvSpPr>
        <p:spPr>
          <a:xfrm>
            <a:off x="7958018" y="3212828"/>
            <a:ext cx="3900249" cy="367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Component Placement </a:t>
            </a:r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🤔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958018" y="3721577"/>
            <a:ext cx="5848469" cy="1129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can optimize the positioning of circuit components on a chip or PCB to minimize wiring length and congestion.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97648" y="5835966"/>
            <a:ext cx="823913" cy="30473"/>
          </a:xfrm>
          <a:prstGeom prst="roundRect">
            <a:avLst>
              <a:gd name="adj" fmla="val 115877"/>
            </a:avLst>
          </a:prstGeom>
          <a:solidFill>
            <a:srgbClr val="3F3F44"/>
          </a:solidFill>
          <a:ln/>
        </p:spPr>
      </p:sp>
      <p:sp>
        <p:nvSpPr>
          <p:cNvPr id="11" name="Shape 8"/>
          <p:cNvSpPr/>
          <p:nvPr/>
        </p:nvSpPr>
        <p:spPr>
          <a:xfrm>
            <a:off x="6398538" y="5586472"/>
            <a:ext cx="529590" cy="529460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12" name="Text 9"/>
          <p:cNvSpPr/>
          <p:nvPr/>
        </p:nvSpPr>
        <p:spPr>
          <a:xfrm>
            <a:off x="6553319" y="5674676"/>
            <a:ext cx="220028" cy="35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2</a:t>
            </a:r>
            <a:endParaRPr lang="en-US" sz="2750" dirty="0"/>
          </a:p>
        </p:txBody>
      </p:sp>
      <p:sp>
        <p:nvSpPr>
          <p:cNvPr id="13" name="Text 10"/>
          <p:cNvSpPr/>
          <p:nvPr/>
        </p:nvSpPr>
        <p:spPr>
          <a:xfrm>
            <a:off x="7958018" y="5557071"/>
            <a:ext cx="2942511" cy="367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Wire Routing </a:t>
            </a:r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🤔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7958018" y="6065819"/>
            <a:ext cx="5848469" cy="1506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be used to find optimal routes for interconnections between components, balancing constraints such as shortest path and minimum crosstalk.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97648" y="8556711"/>
            <a:ext cx="823913" cy="30473"/>
          </a:xfrm>
          <a:prstGeom prst="roundRect">
            <a:avLst>
              <a:gd name="adj" fmla="val 115877"/>
            </a:avLst>
          </a:prstGeom>
          <a:solidFill>
            <a:srgbClr val="3F3F44"/>
          </a:solidFill>
          <a:ln/>
        </p:spPr>
      </p:sp>
      <p:sp>
        <p:nvSpPr>
          <p:cNvPr id="16" name="Shape 13"/>
          <p:cNvSpPr/>
          <p:nvPr/>
        </p:nvSpPr>
        <p:spPr>
          <a:xfrm>
            <a:off x="6398538" y="8307217"/>
            <a:ext cx="529590" cy="529460"/>
          </a:xfrm>
          <a:prstGeom prst="roundRect">
            <a:avLst>
              <a:gd name="adj" fmla="val 6669"/>
            </a:avLst>
          </a:prstGeom>
          <a:solidFill>
            <a:srgbClr val="26262B"/>
          </a:solidFill>
          <a:ln/>
        </p:spPr>
      </p:sp>
      <p:sp>
        <p:nvSpPr>
          <p:cNvPr id="17" name="Text 14"/>
          <p:cNvSpPr/>
          <p:nvPr/>
        </p:nvSpPr>
        <p:spPr>
          <a:xfrm>
            <a:off x="6553795" y="8395420"/>
            <a:ext cx="218956" cy="3530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75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3</a:t>
            </a:r>
            <a:endParaRPr lang="en-US" sz="2750" dirty="0"/>
          </a:p>
        </p:txBody>
      </p:sp>
      <p:sp>
        <p:nvSpPr>
          <p:cNvPr id="18" name="Text 15"/>
          <p:cNvSpPr/>
          <p:nvPr/>
        </p:nvSpPr>
        <p:spPr>
          <a:xfrm>
            <a:off x="7958018" y="8277815"/>
            <a:ext cx="3140035" cy="3675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23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Design Convergence</a:t>
            </a:r>
            <a:endParaRPr lang="en-US" sz="2300" dirty="0"/>
          </a:p>
        </p:txBody>
      </p:sp>
      <p:sp>
        <p:nvSpPr>
          <p:cNvPr id="19" name="Text 16"/>
          <p:cNvSpPr/>
          <p:nvPr/>
        </p:nvSpPr>
        <p:spPr>
          <a:xfrm>
            <a:off x="7958018" y="8786564"/>
            <a:ext cx="5848469" cy="11295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18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The iterative nature of quasi-convex optimization algorithms can help achieve convergence to high-quality, manufacturable design solutions.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35471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39522" y="4166166"/>
            <a:ext cx="8491895" cy="846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97B8FF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Analog Circuit Design </a:t>
            </a:r>
            <a:pPr indent="0" marL="0">
              <a:lnSpc>
                <a:spcPts val="6600"/>
              </a:lnSpc>
              <a:buNone/>
            </a:pPr>
            <a:r>
              <a:rPr lang="en-US" sz="5250" dirty="0">
                <a:solidFill>
                  <a:srgbClr val="000000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🤔</a:t>
            </a:r>
            <a:endParaRPr lang="en-US" sz="5250" dirty="0"/>
          </a:p>
        </p:txBody>
      </p:sp>
      <p:sp>
        <p:nvSpPr>
          <p:cNvPr id="4" name="Shape 1"/>
          <p:cNvSpPr/>
          <p:nvPr/>
        </p:nvSpPr>
        <p:spPr>
          <a:xfrm>
            <a:off x="939522" y="5415064"/>
            <a:ext cx="6241494" cy="2405187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>
          <a:xfrm>
            <a:off x="1207889" y="5683365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Device Sizing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207889" y="6263534"/>
            <a:ext cx="5704761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be used to optimally size transistors and other analog components to meet performance targets.</a:t>
            </a:r>
            <a:endParaRPr lang="en-US" sz="2100" dirty="0"/>
          </a:p>
        </p:txBody>
      </p:sp>
      <p:sp>
        <p:nvSpPr>
          <p:cNvPr id="7" name="Shape 4"/>
          <p:cNvSpPr/>
          <p:nvPr/>
        </p:nvSpPr>
        <p:spPr>
          <a:xfrm>
            <a:off x="7449383" y="5415064"/>
            <a:ext cx="6241494" cy="2405187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8" name="Text 5"/>
          <p:cNvSpPr/>
          <p:nvPr/>
        </p:nvSpPr>
        <p:spPr>
          <a:xfrm>
            <a:off x="7717750" y="5683365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Biasing Circuits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7717750" y="6263534"/>
            <a:ext cx="5704761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techniques can optimize the design of biasing networks to ensure stable and robust analog circuit operation.</a:t>
            </a:r>
            <a:endParaRPr lang="en-US" sz="2100" dirty="0"/>
          </a:p>
        </p:txBody>
      </p:sp>
      <p:sp>
        <p:nvSpPr>
          <p:cNvPr id="10" name="Shape 7"/>
          <p:cNvSpPr/>
          <p:nvPr/>
        </p:nvSpPr>
        <p:spPr>
          <a:xfrm>
            <a:off x="939522" y="8088552"/>
            <a:ext cx="6241494" cy="2405187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1" name="Text 8"/>
          <p:cNvSpPr/>
          <p:nvPr/>
        </p:nvSpPr>
        <p:spPr>
          <a:xfrm>
            <a:off x="1207889" y="8356854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Layout Synthesis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1207889" y="8937022"/>
            <a:ext cx="5704761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formulations can guide the physical layout of analog circuits to enhance parameters like matching and parasitics.</a:t>
            </a:r>
            <a:endParaRPr lang="en-US" sz="2100" dirty="0"/>
          </a:p>
        </p:txBody>
      </p:sp>
      <p:sp>
        <p:nvSpPr>
          <p:cNvPr id="13" name="Shape 10"/>
          <p:cNvSpPr/>
          <p:nvPr/>
        </p:nvSpPr>
        <p:spPr>
          <a:xfrm>
            <a:off x="7449383" y="8088552"/>
            <a:ext cx="6241494" cy="2405187"/>
          </a:xfrm>
          <a:prstGeom prst="roundRect">
            <a:avLst>
              <a:gd name="adj" fmla="val 1674"/>
            </a:avLst>
          </a:prstGeom>
          <a:solidFill>
            <a:srgbClr val="26262B"/>
          </a:solidFill>
          <a:ln/>
        </p:spPr>
      </p:sp>
      <p:sp>
        <p:nvSpPr>
          <p:cNvPr id="14" name="Text 11"/>
          <p:cNvSpPr/>
          <p:nvPr/>
        </p:nvSpPr>
        <p:spPr>
          <a:xfrm>
            <a:off x="7717750" y="8356854"/>
            <a:ext cx="3355538" cy="419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00" dirty="0">
                <a:solidFill>
                  <a:srgbClr val="E0D6DE"/>
                </a:solidFill>
                <a:latin typeface="Sora" pitchFamily="34" charset="0"/>
                <a:ea typeface="Sora" pitchFamily="34" charset="-122"/>
                <a:cs typeface="Sora" pitchFamily="34" charset="-120"/>
              </a:rPr>
              <a:t>Yield Optimization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7717750" y="8937022"/>
            <a:ext cx="5704761" cy="12884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Quasi-convex programming can be employed to maximize the manufacturing yield of analog integrated circuits.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2024-09-04T02:20:05Z</dcterms:created>
  <dcterms:modified xsi:type="dcterms:W3CDTF">2024-09-04T02:20:05Z</dcterms:modified>
</cp:coreProperties>
</file>